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1" r:id="rId2"/>
    <p:sldId id="264" r:id="rId3"/>
    <p:sldId id="258" r:id="rId4"/>
    <p:sldId id="259" r:id="rId5"/>
    <p:sldId id="265" r:id="rId6"/>
  </p:sldIdLst>
  <p:sldSz cx="12192000" cy="6858000"/>
  <p:notesSz cx="6858000" cy="9144000"/>
  <p:custDataLst>
    <p:tags r:id="rId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07" d="100"/>
          <a:sy n="107" d="100"/>
        </p:scale>
        <p:origin x="84"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tags" Target="tags/tag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2022/12/21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2022/12/21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2022/12/21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2022/12/21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2022/12/21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2022/12/21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1" name="矩形 20"/>
          <p:cNvSpPr/>
          <p:nvPr/>
        </p:nvSpPr>
        <p:spPr>
          <a:xfrm>
            <a:off x="11637645" y="1622425"/>
            <a:ext cx="536575" cy="3612515"/>
          </a:xfrm>
          <a:prstGeom prst="rect">
            <a:avLst/>
          </a:prstGeom>
          <a:solidFill>
            <a:srgbClr val="005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white"/>
              </a:solidFill>
              <a:effectLst/>
              <a:uLnTx/>
              <a:uFillTx/>
              <a:latin typeface="方正幼线简体" panose="03000509000000000000" charset="-122"/>
              <a:ea typeface="方正幼线简体" panose="03000509000000000000" charset="-122"/>
              <a:cs typeface="+mn-cs"/>
            </a:endParaRPr>
          </a:p>
        </p:txBody>
      </p:sp>
      <p:sp>
        <p:nvSpPr>
          <p:cNvPr id="8" name="17"/>
          <p:cNvSpPr>
            <a:spLocks noChangeShapeType="1"/>
          </p:cNvSpPr>
          <p:nvPr/>
        </p:nvSpPr>
        <p:spPr bwMode="auto">
          <a:xfrm flipV="1">
            <a:off x="11219815" y="2053590"/>
            <a:ext cx="635" cy="2750820"/>
          </a:xfrm>
          <a:prstGeom prst="line">
            <a:avLst/>
          </a:prstGeom>
          <a:noFill/>
          <a:ln w="12700" cmpd="sng">
            <a:solidFill>
              <a:srgbClr val="006AA4"/>
            </a:solidFill>
            <a:round/>
          </a:ln>
          <a:extLst>
            <a:ext uri="{909E8E84-426E-40DD-AFC4-6F175D3DCCD1}">
              <a14:hiddenFill xmlns:a14="http://schemas.microsoft.com/office/drawing/2010/main">
                <a:noFill/>
              </a14:hiddenFill>
            </a:ext>
          </a:extLst>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8" name="文本框 17"/>
          <p:cNvSpPr txBox="1"/>
          <p:nvPr/>
        </p:nvSpPr>
        <p:spPr>
          <a:xfrm>
            <a:off x="6229349" y="1345168"/>
            <a:ext cx="4174923" cy="2185214"/>
          </a:xfrm>
          <a:prstGeom prst="rect">
            <a:avLst/>
          </a:prstGeom>
          <a:noFill/>
        </p:spPr>
        <p:txBody>
          <a:bodyPr wrap="square" rtlCol="0" anchor="t">
            <a:spAutoFit/>
          </a:bodyPr>
          <a:lstStyle/>
          <a:p>
            <a:pPr marL="0" marR="0" algn="just">
              <a:spcBef>
                <a:spcPts val="0"/>
              </a:spcBef>
              <a:spcAft>
                <a:spcPts val="0"/>
              </a:spcAft>
            </a:pPr>
            <a:r>
              <a:rPr lang="zh-CN" altLang="en-US"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富士康的管理模式确实给公司节约了巨大的人力资源成本</a:t>
            </a:r>
            <a:r>
              <a:rPr lang="en-US" altLang="zh-CN"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en-US"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可是这些管理方法并不强调以人为本</a:t>
            </a:r>
            <a:r>
              <a:rPr lang="en-US" altLang="zh-CN"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en-US"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甚至把人当成机器一样对待。</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srgbClr val="FECC99"/>
              </a:solidFill>
              <a:effectLst/>
              <a:uLnTx/>
              <a:uFillTx/>
              <a:latin typeface="方正北魏楷书繁体" panose="03000509000000000000" charset="-122"/>
              <a:ea typeface="方正北魏楷书繁体" panose="03000509000000000000" charset="-122"/>
              <a:cs typeface="Arial" panose="020B0604020202020204" pitchFamily="34" charset="0"/>
              <a:sym typeface="+mn-ea"/>
            </a:endParaRPr>
          </a:p>
        </p:txBody>
      </p:sp>
      <p:sp>
        <p:nvSpPr>
          <p:cNvPr id="19" name="文本框 18"/>
          <p:cNvSpPr txBox="1"/>
          <p:nvPr/>
        </p:nvSpPr>
        <p:spPr>
          <a:xfrm>
            <a:off x="5971507" y="698837"/>
            <a:ext cx="43199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mn-ea"/>
                <a:cs typeface="+mn-cs"/>
              </a:rPr>
              <a:t>（一）抹杀人性</a:t>
            </a:r>
          </a:p>
        </p:txBody>
      </p:sp>
      <p:sp>
        <p:nvSpPr>
          <p:cNvPr id="4" name="文本框 3"/>
          <p:cNvSpPr txBox="1"/>
          <p:nvPr/>
        </p:nvSpPr>
        <p:spPr>
          <a:xfrm>
            <a:off x="6254737" y="3989338"/>
            <a:ext cx="4361928" cy="2923877"/>
          </a:xfrm>
          <a:prstGeom prst="rect">
            <a:avLst/>
          </a:prstGeom>
          <a:noFill/>
        </p:spPr>
        <p:txBody>
          <a:bodyPr wrap="square" rtlCol="0" anchor="t">
            <a:spAutoFit/>
          </a:bodyPr>
          <a:lstStyle/>
          <a:p>
            <a:pPr marL="0" marR="0" algn="just">
              <a:spcBef>
                <a:spcPts val="0"/>
              </a:spcBef>
              <a:spcAft>
                <a:spcPts val="0"/>
              </a:spcAft>
            </a:pPr>
            <a:r>
              <a:rPr lang="zh-CN" altLang="en-US"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富士康只重视节约劳动成本</a:t>
            </a:r>
            <a:r>
              <a:rPr lang="en-US" altLang="zh-CN"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en-US"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却完全忽略了对公司员工的内在激励</a:t>
            </a:r>
            <a:r>
              <a:rPr lang="en-US" altLang="zh-CN"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en-US"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这也就使得大量年轻的公司员工由于本身工作积极性不足</a:t>
            </a:r>
            <a:r>
              <a:rPr lang="en-US" altLang="zh-CN"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en-US"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而执行性又不高</a:t>
            </a:r>
            <a:r>
              <a:rPr lang="en-US" altLang="zh-CN"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en-US"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往往在自己的职位上非常的被动</a:t>
            </a:r>
            <a:r>
              <a:rPr lang="en-US" altLang="zh-CN"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en-US" sz="2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极容易产生上班厌倦心态。</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srgbClr val="FECC99"/>
              </a:solidFill>
              <a:effectLst/>
              <a:uLnTx/>
              <a:uFillTx/>
              <a:latin typeface="方正北魏楷书繁体" panose="03000509000000000000" charset="-122"/>
              <a:ea typeface="方正北魏楷书繁体" panose="03000509000000000000" charset="-122"/>
              <a:cs typeface="Arial" panose="020B0604020202020204" pitchFamily="34" charset="0"/>
              <a:sym typeface="+mn-ea"/>
            </a:endParaRPr>
          </a:p>
        </p:txBody>
      </p:sp>
      <p:sp>
        <p:nvSpPr>
          <p:cNvPr id="6" name="文本框 5"/>
          <p:cNvSpPr txBox="1"/>
          <p:nvPr/>
        </p:nvSpPr>
        <p:spPr>
          <a:xfrm>
            <a:off x="6186532" y="3224764"/>
            <a:ext cx="3889887" cy="646331"/>
          </a:xfrm>
          <a:prstGeom prst="rect">
            <a:avLst/>
          </a:prstGeom>
          <a:noFill/>
        </p:spPr>
        <p:txBody>
          <a:bodyPr wrap="square" rtlCol="0">
            <a:spAutoFit/>
          </a:bodyPr>
          <a:lstStyle/>
          <a:p>
            <a:pPr marL="0" marR="0" algn="just">
              <a:spcBef>
                <a:spcPts val="0"/>
              </a:spcBef>
              <a:spcAft>
                <a:spcPts val="0"/>
              </a:spcAft>
            </a:pPr>
            <a:r>
              <a:rPr lang="en-US" altLang="zh-CN" sz="3600" b="1" kern="100" dirty="0">
                <a:solidFill>
                  <a:srgbClr val="FF0000"/>
                </a:solidFill>
                <a:effectLst/>
                <a:latin typeface="+mn-ea"/>
                <a:cs typeface="Times New Roman" panose="02020603050405020304" pitchFamily="18" charset="0"/>
              </a:rPr>
              <a:t>(</a:t>
            </a:r>
            <a:r>
              <a:rPr lang="zh-CN" altLang="en-US" sz="3600" b="1" kern="100" dirty="0">
                <a:solidFill>
                  <a:srgbClr val="FF0000"/>
                </a:solidFill>
                <a:effectLst/>
                <a:latin typeface="+mn-ea"/>
                <a:cs typeface="Times New Roman" panose="02020603050405020304" pitchFamily="18" charset="0"/>
              </a:rPr>
              <a:t>二</a:t>
            </a:r>
            <a:r>
              <a:rPr lang="en-US" altLang="zh-CN" sz="3600" b="1" kern="100" dirty="0">
                <a:solidFill>
                  <a:srgbClr val="FF0000"/>
                </a:solidFill>
                <a:effectLst/>
                <a:latin typeface="+mn-ea"/>
                <a:cs typeface="Times New Roman" panose="02020603050405020304" pitchFamily="18" charset="0"/>
              </a:rPr>
              <a:t>)</a:t>
            </a:r>
            <a:r>
              <a:rPr lang="zh-CN" altLang="en-US" sz="3600" b="1" kern="100" dirty="0">
                <a:solidFill>
                  <a:srgbClr val="FF0000"/>
                </a:solidFill>
                <a:effectLst/>
                <a:latin typeface="+mn-ea"/>
                <a:cs typeface="Times New Roman" panose="02020603050405020304" pitchFamily="18" charset="0"/>
              </a:rPr>
              <a:t>劳资关系紧张</a:t>
            </a:r>
          </a:p>
        </p:txBody>
      </p:sp>
      <p:pic>
        <p:nvPicPr>
          <p:cNvPr id="15" name="图片 14" descr="18.10.01霜降插画主题10"/>
          <p:cNvPicPr>
            <a:picLocks noChangeAspect="1"/>
          </p:cNvPicPr>
          <p:nvPr/>
        </p:nvPicPr>
        <p:blipFill>
          <a:blip r:embed="rId2"/>
          <a:srcRect l="43555" t="4101" r="39322" b="35635"/>
          <a:stretch>
            <a:fillRect/>
          </a:stretch>
        </p:blipFill>
        <p:spPr>
          <a:xfrm>
            <a:off x="231775" y="1941195"/>
            <a:ext cx="1503045" cy="2975610"/>
          </a:xfrm>
          <a:prstGeom prst="rect">
            <a:avLst/>
          </a:prstGeom>
        </p:spPr>
      </p:pic>
      <p:pic>
        <p:nvPicPr>
          <p:cNvPr id="7" name="图片 6" descr="18.10.01霜降插画主题10"/>
          <p:cNvPicPr>
            <a:picLocks noChangeAspect="1"/>
          </p:cNvPicPr>
          <p:nvPr/>
        </p:nvPicPr>
        <p:blipFill>
          <a:blip r:embed="rId2"/>
          <a:srcRect l="62133" t="3522" r="20744" b="36214"/>
          <a:stretch>
            <a:fillRect/>
          </a:stretch>
        </p:blipFill>
        <p:spPr>
          <a:xfrm>
            <a:off x="1995170" y="1941195"/>
            <a:ext cx="1503045" cy="2975610"/>
          </a:xfrm>
          <a:prstGeom prst="rect">
            <a:avLst/>
          </a:prstGeom>
        </p:spPr>
      </p:pic>
      <p:sp>
        <p:nvSpPr>
          <p:cNvPr id="5" name="文本框 4"/>
          <p:cNvSpPr txBox="1"/>
          <p:nvPr/>
        </p:nvSpPr>
        <p:spPr>
          <a:xfrm>
            <a:off x="4254740" y="335527"/>
            <a:ext cx="981483" cy="618630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FFC000"/>
                </a:solidFill>
                <a:effectLst/>
                <a:uLnTx/>
                <a:uFillTx/>
                <a:latin typeface="方正北魏楷书繁体" panose="03000509000000000000" charset="-122"/>
                <a:ea typeface="方正北魏楷书繁体" panose="03000509000000000000" charset="-122"/>
                <a:cs typeface="+mn-cs"/>
              </a:rPr>
              <a:t>富士康管理中存在的问题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9">
                                            <p:txEl>
                                              <p:pRg st="0" end="0"/>
                                            </p:txEl>
                                          </p:spTgt>
                                        </p:tgtEl>
                                        <p:attrNameLst>
                                          <p:attrName>style.visibility</p:attrName>
                                        </p:attrNameLst>
                                      </p:cBhvr>
                                      <p:to>
                                        <p:strVal val="visible"/>
                                      </p:to>
                                    </p:set>
                                    <p:anim calcmode="lin" valueType="num">
                                      <p:cBhvr additive="base">
                                        <p:cTn id="14"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 calcmode="lin" valueType="num">
                                      <p:cBhvr additive="base">
                                        <p:cTn id="24"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1" name="矩形 20"/>
          <p:cNvSpPr/>
          <p:nvPr/>
        </p:nvSpPr>
        <p:spPr>
          <a:xfrm rot="5400000">
            <a:off x="5634613" y="-2111954"/>
            <a:ext cx="857252" cy="5568201"/>
          </a:xfrm>
          <a:prstGeom prst="rect">
            <a:avLst/>
          </a:prstGeom>
          <a:solidFill>
            <a:srgbClr val="FE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srgbClr val="FECC99"/>
              </a:solidFill>
              <a:effectLst/>
              <a:uLnTx/>
              <a:uFillTx/>
              <a:latin typeface="方正北魏楷书繁体" panose="03000509000000000000" charset="-122"/>
              <a:ea typeface="方正北魏楷书繁体" panose="03000509000000000000" charset="-122"/>
              <a:cs typeface="+mn-cs"/>
            </a:endParaRPr>
          </a:p>
        </p:txBody>
      </p:sp>
      <p:sp>
        <p:nvSpPr>
          <p:cNvPr id="3" name="文本框 2"/>
          <p:cNvSpPr txBox="1"/>
          <p:nvPr/>
        </p:nvSpPr>
        <p:spPr>
          <a:xfrm>
            <a:off x="1820688" y="427512"/>
            <a:ext cx="800219" cy="3645724"/>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FFFF00"/>
                </a:solidFill>
                <a:effectLst/>
                <a:uLnTx/>
                <a:uFillTx/>
                <a:latin typeface="方正北魏楷书繁体" panose="03000509000000000000" charset="-122"/>
                <a:ea typeface="方正北魏楷书繁体" panose="03000509000000000000" charset="-122"/>
                <a:cs typeface="+mn-cs"/>
                <a:sym typeface="+mn-ea"/>
              </a:rPr>
              <a:t>需要特别指出：</a:t>
            </a:r>
          </a:p>
        </p:txBody>
      </p:sp>
      <p:sp>
        <p:nvSpPr>
          <p:cNvPr id="6" name="矩形 5"/>
          <p:cNvSpPr/>
          <p:nvPr/>
        </p:nvSpPr>
        <p:spPr>
          <a:xfrm rot="5400000">
            <a:off x="7308811" y="-1927963"/>
            <a:ext cx="857252" cy="5568201"/>
          </a:xfrm>
          <a:prstGeom prst="rect">
            <a:avLst/>
          </a:prstGeom>
          <a:solidFill>
            <a:srgbClr val="005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srgbClr val="FECC99"/>
              </a:solidFill>
              <a:effectLst/>
              <a:uLnTx/>
              <a:uFillTx/>
              <a:latin typeface="方正北魏楷书繁体" panose="03000509000000000000" charset="-122"/>
              <a:ea typeface="方正北魏楷书繁体" panose="03000509000000000000" charset="-122"/>
              <a:cs typeface="+mn-cs"/>
            </a:endParaRPr>
          </a:p>
        </p:txBody>
      </p:sp>
      <p:pic>
        <p:nvPicPr>
          <p:cNvPr id="4" name="图片 3" descr="afsg"/>
          <p:cNvPicPr>
            <a:picLocks noChangeAspect="1"/>
          </p:cNvPicPr>
          <p:nvPr/>
        </p:nvPicPr>
        <p:blipFill>
          <a:blip r:embed="rId2"/>
          <a:srcRect t="31810" r="-41" b="37349"/>
          <a:stretch>
            <a:fillRect/>
          </a:stretch>
        </p:blipFill>
        <p:spPr>
          <a:xfrm>
            <a:off x="1929740" y="4751705"/>
            <a:ext cx="8591798" cy="1404456"/>
          </a:xfrm>
          <a:prstGeom prst="rect">
            <a:avLst/>
          </a:prstGeom>
        </p:spPr>
      </p:pic>
      <p:sp>
        <p:nvSpPr>
          <p:cNvPr id="5" name="文本框 4"/>
          <p:cNvSpPr txBox="1"/>
          <p:nvPr/>
        </p:nvSpPr>
        <p:spPr>
          <a:xfrm>
            <a:off x="3112385" y="1625288"/>
            <a:ext cx="7294420" cy="3231654"/>
          </a:xfrm>
          <a:prstGeom prst="rect">
            <a:avLst/>
          </a:prstGeom>
          <a:noFill/>
        </p:spPr>
        <p:txBody>
          <a:bodyPr wrap="square" rtlCol="0">
            <a:spAutoFit/>
          </a:bodyPr>
          <a:lstStyle/>
          <a:p>
            <a:r>
              <a:rPr lang="zh-CN" altLang="en-US" sz="2800" kern="100" dirty="0">
                <a:solidFill>
                  <a:schemeClr val="accent2">
                    <a:lumMod val="60000"/>
                    <a:lumOff val="40000"/>
                  </a:schemeClr>
                </a:solidFill>
                <a:effectLst/>
                <a:latin typeface="+mn-ea"/>
                <a:cs typeface="Times New Roman" panose="02020603050405020304" pitchFamily="18" charset="0"/>
              </a:rPr>
              <a:t>虽然泰勒突破性地提出了管理转变必须要考虑人性</a:t>
            </a:r>
            <a:r>
              <a:rPr lang="en-US" altLang="zh-CN" sz="2800" kern="100" dirty="0">
                <a:solidFill>
                  <a:schemeClr val="accent2">
                    <a:lumMod val="60000"/>
                    <a:lumOff val="40000"/>
                  </a:schemeClr>
                </a:solidFill>
                <a:effectLst/>
                <a:latin typeface="+mn-ea"/>
                <a:cs typeface="Times New Roman" panose="02020603050405020304" pitchFamily="18" charset="0"/>
              </a:rPr>
              <a:t>,</a:t>
            </a:r>
            <a:r>
              <a:rPr lang="zh-CN" altLang="en-US" sz="2800" kern="100" dirty="0">
                <a:solidFill>
                  <a:schemeClr val="accent2">
                    <a:lumMod val="60000"/>
                    <a:lumOff val="40000"/>
                  </a:schemeClr>
                </a:solidFill>
                <a:effectLst/>
                <a:latin typeface="+mn-ea"/>
                <a:cs typeface="Times New Roman" panose="02020603050405020304" pitchFamily="18" charset="0"/>
              </a:rPr>
              <a:t>但泰勒口中的</a:t>
            </a:r>
            <a:r>
              <a:rPr lang="en-US" altLang="zh-CN" sz="2800" kern="100" dirty="0">
                <a:solidFill>
                  <a:schemeClr val="accent2">
                    <a:lumMod val="60000"/>
                    <a:lumOff val="40000"/>
                  </a:schemeClr>
                </a:solidFill>
                <a:effectLst/>
                <a:latin typeface="+mn-ea"/>
                <a:cs typeface="Times New Roman" panose="02020603050405020304" pitchFamily="18" charset="0"/>
              </a:rPr>
              <a:t>“</a:t>
            </a:r>
            <a:r>
              <a:rPr lang="zh-CN" altLang="en-US" sz="2800" kern="100" dirty="0">
                <a:solidFill>
                  <a:schemeClr val="accent2">
                    <a:lumMod val="60000"/>
                    <a:lumOff val="40000"/>
                  </a:schemeClr>
                </a:solidFill>
                <a:effectLst/>
                <a:latin typeface="+mn-ea"/>
                <a:cs typeface="Times New Roman" panose="02020603050405020304" pitchFamily="18" charset="0"/>
              </a:rPr>
              <a:t>人性</a:t>
            </a:r>
            <a:r>
              <a:rPr lang="en-US" altLang="zh-CN" sz="2800" kern="100" dirty="0">
                <a:solidFill>
                  <a:schemeClr val="accent2">
                    <a:lumMod val="60000"/>
                    <a:lumOff val="40000"/>
                  </a:schemeClr>
                </a:solidFill>
                <a:effectLst/>
                <a:latin typeface="+mn-ea"/>
                <a:cs typeface="Times New Roman" panose="02020603050405020304" pitchFamily="18" charset="0"/>
              </a:rPr>
              <a:t>”</a:t>
            </a:r>
            <a:r>
              <a:rPr lang="zh-CN" altLang="en-US" sz="2800" kern="100" dirty="0">
                <a:solidFill>
                  <a:schemeClr val="accent2">
                    <a:lumMod val="60000"/>
                    <a:lumOff val="40000"/>
                  </a:schemeClr>
                </a:solidFill>
                <a:effectLst/>
                <a:latin typeface="+mn-ea"/>
                <a:cs typeface="Times New Roman" panose="02020603050405020304" pitchFamily="18" charset="0"/>
              </a:rPr>
              <a:t>与富士康员工被抹杀的人性有本质区别：前者更多地指向劳动者希望赚取高薪资的本能欲望，即“经济人”；后者更多地指向劳动者的的心理情感</a:t>
            </a:r>
            <a:r>
              <a:rPr lang="en-US" altLang="zh-CN" sz="2800" kern="100" dirty="0">
                <a:solidFill>
                  <a:schemeClr val="accent2">
                    <a:lumMod val="60000"/>
                    <a:lumOff val="40000"/>
                  </a:schemeClr>
                </a:solidFill>
                <a:effectLst/>
                <a:latin typeface="+mn-ea"/>
                <a:cs typeface="Times New Roman" panose="02020603050405020304" pitchFamily="18" charset="0"/>
              </a:rPr>
              <a:t>,</a:t>
            </a:r>
            <a:r>
              <a:rPr lang="zh-CN" altLang="en-US" sz="2800" kern="100" dirty="0">
                <a:solidFill>
                  <a:schemeClr val="accent2">
                    <a:lumMod val="60000"/>
                    <a:lumOff val="40000"/>
                  </a:schemeClr>
                </a:solidFill>
                <a:effectLst/>
                <a:latin typeface="+mn-ea"/>
                <a:cs typeface="Times New Roman" panose="02020603050405020304" pitchFamily="18" charset="0"/>
              </a:rPr>
              <a:t>即</a:t>
            </a:r>
            <a:r>
              <a:rPr lang="en-US" altLang="zh-CN" sz="2800" kern="100" dirty="0">
                <a:solidFill>
                  <a:schemeClr val="accent2">
                    <a:lumMod val="60000"/>
                    <a:lumOff val="40000"/>
                  </a:schemeClr>
                </a:solidFill>
                <a:effectLst/>
                <a:latin typeface="+mn-ea"/>
                <a:cs typeface="Times New Roman" panose="02020603050405020304" pitchFamily="18" charset="0"/>
              </a:rPr>
              <a:t>“</a:t>
            </a:r>
            <a:r>
              <a:rPr lang="zh-CN" altLang="en-US" sz="2800" kern="100" dirty="0">
                <a:solidFill>
                  <a:schemeClr val="accent2">
                    <a:lumMod val="60000"/>
                    <a:lumOff val="40000"/>
                  </a:schemeClr>
                </a:solidFill>
                <a:effectLst/>
                <a:latin typeface="+mn-ea"/>
                <a:cs typeface="Times New Roman" panose="02020603050405020304" pitchFamily="18" charset="0"/>
              </a:rPr>
              <a:t>社会人</a:t>
            </a:r>
            <a:r>
              <a:rPr lang="en-US" altLang="zh-CN" sz="2800" kern="100" dirty="0">
                <a:solidFill>
                  <a:schemeClr val="accent2">
                    <a:lumMod val="60000"/>
                    <a:lumOff val="40000"/>
                  </a:schemeClr>
                </a:solidFill>
                <a:effectLst/>
                <a:latin typeface="+mn-ea"/>
                <a:cs typeface="Times New Roman" panose="02020603050405020304" pitchFamily="18" charset="0"/>
              </a:rPr>
              <a:t>”</a:t>
            </a:r>
            <a:r>
              <a:rPr lang="zh-CN" altLang="en-US" sz="2800" kern="100" dirty="0">
                <a:solidFill>
                  <a:schemeClr val="accent2">
                    <a:lumMod val="60000"/>
                    <a:lumOff val="40000"/>
                  </a:schemeClr>
                </a:solidFill>
                <a:latin typeface="+mn-ea"/>
                <a:cs typeface="Times New Roman" panose="02020603050405020304" pitchFamily="18" charset="0"/>
              </a:rPr>
              <a:t>。二者有着极大的区别。</a:t>
            </a:r>
            <a:endParaRPr lang="en-US" altLang="zh-CN" sz="2800" kern="100" dirty="0">
              <a:solidFill>
                <a:schemeClr val="accent2">
                  <a:lumMod val="60000"/>
                  <a:lumOff val="40000"/>
                </a:schemeClr>
              </a:solidFill>
              <a:effectLst/>
              <a:latin typeface="+mn-ea"/>
              <a:cs typeface="Times New Roman" panose="02020603050405020304" pitchFamily="18" charset="0"/>
            </a:endParaRPr>
          </a:p>
          <a:p>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8.10.01霜降插画主题10"/>
          <p:cNvPicPr>
            <a:picLocks noChangeAspect="1"/>
          </p:cNvPicPr>
          <p:nvPr/>
        </p:nvPicPr>
        <p:blipFill>
          <a:blip r:embed="rId2"/>
          <a:stretch>
            <a:fillRect/>
          </a:stretch>
        </p:blipFill>
        <p:spPr>
          <a:xfrm>
            <a:off x="0" y="-27305"/>
            <a:ext cx="12240260" cy="6885305"/>
          </a:xfrm>
          <a:prstGeom prst="rect">
            <a:avLst/>
          </a:prstGeom>
        </p:spPr>
      </p:pic>
      <p:sp>
        <p:nvSpPr>
          <p:cNvPr id="3" name="矩形 2"/>
          <p:cNvSpPr/>
          <p:nvPr/>
        </p:nvSpPr>
        <p:spPr>
          <a:xfrm>
            <a:off x="1129057" y="122597"/>
            <a:ext cx="9850755" cy="5299710"/>
          </a:xfrm>
          <a:prstGeom prst="rect">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矩形 9"/>
          <p:cNvSpPr/>
          <p:nvPr/>
        </p:nvSpPr>
        <p:spPr>
          <a:xfrm>
            <a:off x="1493202" y="1870075"/>
            <a:ext cx="9205595" cy="4084320"/>
          </a:xfrm>
          <a:prstGeom prst="rect">
            <a:avLst/>
          </a:prstGeom>
          <a:solidFill>
            <a:srgbClr val="002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 name="矩形 10"/>
          <p:cNvSpPr/>
          <p:nvPr/>
        </p:nvSpPr>
        <p:spPr>
          <a:xfrm>
            <a:off x="981736" y="2394606"/>
            <a:ext cx="10145395" cy="3982720"/>
          </a:xfrm>
          <a:prstGeom prst="rect">
            <a:avLst/>
          </a:prstGeom>
          <a:solidFill>
            <a:srgbClr val="006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3" name="文本框 12"/>
          <p:cNvSpPr txBox="1"/>
          <p:nvPr/>
        </p:nvSpPr>
        <p:spPr>
          <a:xfrm>
            <a:off x="2112722" y="3558292"/>
            <a:ext cx="8290061" cy="707886"/>
          </a:xfrm>
          <a:prstGeom prst="rect">
            <a:avLst/>
          </a:prstGeom>
          <a:noFill/>
        </p:spPr>
        <p:txBody>
          <a:bodyPr wrap="square" rtlCol="0" anchor="t">
            <a:spAutoFit/>
          </a:bodyPr>
          <a:lstStyle/>
          <a:p>
            <a:pPr marL="0" marR="0" algn="just">
              <a:spcBef>
                <a:spcPts val="0"/>
              </a:spcBef>
              <a:spcAft>
                <a:spcPts val="0"/>
              </a:spcAft>
            </a:pPr>
            <a:r>
              <a:rPr lang="zh-CN" altLang="en-US"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尽管富士康是泰勒管理思想的运用者</a:t>
            </a:r>
            <a:r>
              <a:rPr lang="en-US" altLang="zh-CN"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但公司却只重视生产绩效而忽略了泰勒“劳资双方的根本利益一致”的思想，属于对泰勒思想的</a:t>
            </a:r>
            <a:r>
              <a:rPr lang="zh-CN" altLang="en-US" sz="2000" b="1" kern="100" dirty="0">
                <a:solidFill>
                  <a:srgbClr val="00B050"/>
                </a:solidFill>
                <a:effectLst/>
                <a:latin typeface="宋体" panose="02010600030101010101" pitchFamily="2" charset="-122"/>
                <a:ea typeface="宋体" panose="02010600030101010101" pitchFamily="2" charset="-122"/>
                <a:cs typeface="Times New Roman" panose="02020603050405020304" pitchFamily="18" charset="0"/>
              </a:rPr>
              <a:t>片面应用</a:t>
            </a:r>
            <a:r>
              <a:rPr lang="zh-CN" altLang="en-US"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t>
            </a:r>
          </a:p>
        </p:txBody>
      </p:sp>
      <p:sp>
        <p:nvSpPr>
          <p:cNvPr id="14" name="矩形 13"/>
          <p:cNvSpPr/>
          <p:nvPr/>
        </p:nvSpPr>
        <p:spPr>
          <a:xfrm>
            <a:off x="1278036" y="4562344"/>
            <a:ext cx="9635925" cy="1285656"/>
          </a:xfrm>
          <a:prstGeom prst="rect">
            <a:avLst/>
          </a:prstGeom>
          <a:solidFill>
            <a:srgbClr val="FECC99"/>
          </a:solidFill>
          <a:ln w="3175">
            <a:solidFill>
              <a:srgbClr val="FE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266700" algn="just">
              <a:spcBef>
                <a:spcPts val="0"/>
              </a:spcBef>
              <a:spcAft>
                <a:spcPts val="0"/>
              </a:spcAft>
            </a:pPr>
            <a:r>
              <a:rPr lang="zh-CN" altLang="en-US" sz="20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企业和员工之间不是真诚的合作、追求共同发展而是剑拔弩张</a:t>
            </a:r>
            <a:r>
              <a:rPr lang="zh-CN" altLang="en-US" sz="20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2800" b="1" kern="100" dirty="0">
                <a:solidFill>
                  <a:schemeClr val="tx1"/>
                </a:solidFill>
                <a:latin typeface="等线" panose="02010600030101010101" pitchFamily="2" charset="-122"/>
                <a:ea typeface="等线" panose="02010600030101010101" pitchFamily="2" charset="-122"/>
                <a:cs typeface="Times New Roman" panose="02020603050405020304" pitchFamily="18" charset="0"/>
              </a:rPr>
              <a:t>=&gt;</a:t>
            </a:r>
            <a:r>
              <a:rPr lang="en-US" altLang="zh-CN" sz="2400" b="1" kern="100" dirty="0">
                <a:solidFill>
                  <a:schemeClr val="tx1"/>
                </a:solidFill>
                <a:latin typeface="等线" panose="02010600030101010101" pitchFamily="2" charset="-122"/>
                <a:ea typeface="等线" panose="02010600030101010101" pitchFamily="2" charset="-122"/>
                <a:cs typeface="Times New Roman" panose="02020603050405020304" pitchFamily="18" charset="0"/>
              </a:rPr>
              <a:t> </a:t>
            </a:r>
            <a:r>
              <a:rPr lang="zh-CN" altLang="en-US" sz="20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员工流失率高</a:t>
            </a:r>
            <a:endParaRPr lang="en-US" altLang="zh-CN" sz="20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L="0" marR="0" indent="266700" algn="just">
              <a:spcBef>
                <a:spcPts val="0"/>
              </a:spcBef>
              <a:spcAft>
                <a:spcPts val="0"/>
              </a:spcAft>
            </a:pPr>
            <a:r>
              <a:rPr lang="zh-CN" altLang="en-US" sz="20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富士康如果不能看清科学管理思想的全貌</a:t>
            </a:r>
            <a:r>
              <a:rPr lang="en-US" altLang="zh-CN" sz="20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en-US" sz="2000" b="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就无法真正受惠于科学管理的真知灼见。</a:t>
            </a:r>
          </a:p>
        </p:txBody>
      </p:sp>
      <p:sp>
        <p:nvSpPr>
          <p:cNvPr id="15" name="文本框 14"/>
          <p:cNvSpPr txBox="1"/>
          <p:nvPr/>
        </p:nvSpPr>
        <p:spPr>
          <a:xfrm>
            <a:off x="2695575" y="2503587"/>
            <a:ext cx="7889116" cy="954107"/>
          </a:xfrm>
          <a:prstGeom prst="rect">
            <a:avLst/>
          </a:prstGeom>
          <a:noFill/>
        </p:spPr>
        <p:txBody>
          <a:bodyPr wrap="square" rtlCol="0" anchor="t">
            <a:spAutoFit/>
          </a:bodyPr>
          <a:lstStyle/>
          <a:p>
            <a:pPr marL="0" marR="0">
              <a:spcBef>
                <a:spcPts val="0"/>
              </a:spcBef>
              <a:spcAft>
                <a:spcPts val="0"/>
              </a:spcAft>
            </a:pPr>
            <a:r>
              <a:rPr lang="zh-CN" altLang="en-US" sz="2800" b="1" kern="100" dirty="0">
                <a:solidFill>
                  <a:srgbClr val="FFC000"/>
                </a:solidFill>
                <a:effectLst/>
                <a:latin typeface="楷体" panose="02010609060101010101" pitchFamily="49" charset="-122"/>
                <a:ea typeface="楷体" panose="02010609060101010101" pitchFamily="49" charset="-122"/>
                <a:cs typeface="Times New Roman" panose="02020603050405020304" pitchFamily="18" charset="0"/>
              </a:rPr>
              <a:t>泰勒认为：</a:t>
            </a:r>
            <a:endParaRPr lang="en-US" altLang="zh-CN" sz="2800" b="1" kern="100" dirty="0">
              <a:solidFill>
                <a:srgbClr val="FFC000"/>
              </a:solidFill>
              <a:effectLst/>
              <a:latin typeface="楷体" panose="02010609060101010101" pitchFamily="49" charset="-122"/>
              <a:ea typeface="楷体" panose="02010609060101010101" pitchFamily="49" charset="-122"/>
              <a:cs typeface="Times New Roman" panose="02020603050405020304" pitchFamily="18" charset="0"/>
            </a:endParaRPr>
          </a:p>
          <a:p>
            <a:pPr marL="0" marR="0">
              <a:spcBef>
                <a:spcPts val="0"/>
              </a:spcBef>
              <a:spcAft>
                <a:spcPts val="0"/>
              </a:spcAft>
            </a:pPr>
            <a:r>
              <a:rPr lang="zh-CN" altLang="en-US" sz="2800" b="1" kern="100" dirty="0">
                <a:solidFill>
                  <a:srgbClr val="FFC000"/>
                </a:solidFill>
                <a:effectLst/>
                <a:latin typeface="楷体" panose="02010609060101010101" pitchFamily="49" charset="-122"/>
                <a:ea typeface="楷体" panose="02010609060101010101" pitchFamily="49" charset="-122"/>
                <a:cs typeface="Times New Roman" panose="02020603050405020304" pitchFamily="18" charset="0"/>
              </a:rPr>
              <a:t>雇主和雇员的共同利益在根本上是一致的！</a:t>
            </a:r>
          </a:p>
        </p:txBody>
      </p:sp>
      <p:sp>
        <p:nvSpPr>
          <p:cNvPr id="17" name="文本框 16"/>
          <p:cNvSpPr txBox="1"/>
          <p:nvPr/>
        </p:nvSpPr>
        <p:spPr>
          <a:xfrm>
            <a:off x="1482395" y="362021"/>
            <a:ext cx="9009454" cy="646331"/>
          </a:xfrm>
          <a:prstGeom prst="rect">
            <a:avLst/>
          </a:prstGeom>
          <a:noFill/>
        </p:spPr>
        <p:txBody>
          <a:bodyPr wrap="square" rtlCol="0" anchor="t">
            <a:spAutoFit/>
          </a:bodyPr>
          <a:lstStyle/>
          <a:p>
            <a:pPr marL="0" marR="0" algn="ctr">
              <a:spcBef>
                <a:spcPts val="0"/>
              </a:spcBef>
              <a:spcAft>
                <a:spcPts val="0"/>
              </a:spcAft>
            </a:pPr>
            <a:r>
              <a:rPr lang="zh-CN" altLang="en-US" sz="3600" b="1" kern="100" dirty="0">
                <a:solidFill>
                  <a:srgbClr val="FFC000"/>
                </a:solidFill>
                <a:effectLst/>
                <a:latin typeface="黑体" panose="02010609060101010101" pitchFamily="49" charset="-122"/>
                <a:ea typeface="黑体" panose="02010609060101010101" pitchFamily="49" charset="-122"/>
                <a:cs typeface="Times New Roman" panose="02020603050405020304" pitchFamily="18" charset="0"/>
              </a:rPr>
              <a:t>把这些问题通通归咎于泰勒的思想？</a:t>
            </a:r>
          </a:p>
        </p:txBody>
      </p:sp>
      <p:sp>
        <p:nvSpPr>
          <p:cNvPr id="2" name="文本框 1"/>
          <p:cNvSpPr txBox="1"/>
          <p:nvPr/>
        </p:nvSpPr>
        <p:spPr>
          <a:xfrm>
            <a:off x="3189512" y="948056"/>
            <a:ext cx="6572992" cy="1446550"/>
          </a:xfrm>
          <a:prstGeom prst="rect">
            <a:avLst/>
          </a:prstGeom>
          <a:noFill/>
        </p:spPr>
        <p:txBody>
          <a:bodyPr wrap="square" rtlCol="0">
            <a:spAutoFit/>
          </a:bodyPr>
          <a:lstStyle/>
          <a:p>
            <a:pPr algn="ctr"/>
            <a:r>
              <a:rPr lang="zh-CN" altLang="en-US" sz="8800" b="1" dirty="0">
                <a:solidFill>
                  <a:srgbClr val="FF0000"/>
                </a:solidFill>
                <a:latin typeface="华文新魏" panose="02010800040101010101" pitchFamily="2" charset="-122"/>
                <a:ea typeface="华文新魏" panose="02010800040101010101" pitchFamily="2" charset="-122"/>
              </a:rPr>
              <a:t>有失偏颇！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 calcmode="lin" valueType="num">
                                      <p:cBhvr additive="base">
                                        <p:cTn id="16"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5">
                                            <p:txEl>
                                              <p:pRg st="1" end="1"/>
                                            </p:txEl>
                                          </p:spTgt>
                                        </p:tgtEl>
                                        <p:attrNameLst>
                                          <p:attrName>style.visibility</p:attrName>
                                        </p:attrNameLst>
                                      </p:cBhvr>
                                      <p:to>
                                        <p:strVal val="visible"/>
                                      </p:to>
                                    </p:set>
                                    <p:anim calcmode="lin" valueType="num">
                                      <p:cBhvr additive="base">
                                        <p:cTn id="20"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3">
                                            <p:txEl>
                                              <p:pRg st="0" end="0"/>
                                            </p:txEl>
                                          </p:spTgt>
                                        </p:tgtEl>
                                        <p:attrNameLst>
                                          <p:attrName>style.visibility</p:attrName>
                                        </p:attrNameLst>
                                      </p:cBhvr>
                                      <p:to>
                                        <p:strVal val="visible"/>
                                      </p:to>
                                    </p:set>
                                    <p:anim calcmode="lin" valueType="num">
                                      <p:cBhvr additive="base">
                                        <p:cTn id="26"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fade">
                                      <p:cBhvr>
                                        <p:cTn id="32" dur="500"/>
                                        <p:tgtEl>
                                          <p:spTgt spid="14">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xEl>
                                              <p:pRg st="1" end="1"/>
                                            </p:txEl>
                                          </p:spTgt>
                                        </p:tgtEl>
                                        <p:attrNameLst>
                                          <p:attrName>style.visibility</p:attrName>
                                        </p:attrNameLst>
                                      </p:cBhvr>
                                      <p:to>
                                        <p:strVal val="visible"/>
                                      </p:to>
                                    </p:set>
                                    <p:animEffect transition="in" filter="fade">
                                      <p:cBhvr>
                                        <p:cTn id="35"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5" name="文本框 14"/>
          <p:cNvSpPr txBox="1"/>
          <p:nvPr/>
        </p:nvSpPr>
        <p:spPr>
          <a:xfrm>
            <a:off x="658469" y="414426"/>
            <a:ext cx="4206607" cy="132343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rgbClr val="FFC000"/>
                </a:solidFill>
                <a:effectLst/>
                <a:uLnTx/>
                <a:uFillTx/>
                <a:latin typeface="华文隶书" panose="02010800040101010101" pitchFamily="2" charset="-122"/>
                <a:ea typeface="华文隶书" panose="02010800040101010101" pitchFamily="2" charset="-122"/>
                <a:cs typeface="+mn-cs"/>
                <a:sym typeface="+mn-ea"/>
              </a:rPr>
              <a:t>为何曾经大获成功如今问题频发？</a:t>
            </a:r>
          </a:p>
        </p:txBody>
      </p:sp>
      <p:sp>
        <p:nvSpPr>
          <p:cNvPr id="21" name="矩形 20"/>
          <p:cNvSpPr/>
          <p:nvPr/>
        </p:nvSpPr>
        <p:spPr>
          <a:xfrm>
            <a:off x="2229224" y="1750322"/>
            <a:ext cx="738407" cy="571500"/>
          </a:xfrm>
          <a:prstGeom prst="rect">
            <a:avLst/>
          </a:prstGeom>
          <a:solidFill>
            <a:srgbClr val="005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ECC99"/>
              </a:solidFill>
              <a:effectLst/>
              <a:uLnTx/>
              <a:uFillTx/>
              <a:latin typeface="方正北魏楷书繁体" panose="03000509000000000000" charset="-122"/>
              <a:ea typeface="方正北魏楷书繁体" panose="03000509000000000000" charset="-122"/>
              <a:cs typeface="+mn-cs"/>
            </a:endParaRPr>
          </a:p>
        </p:txBody>
      </p:sp>
      <p:sp>
        <p:nvSpPr>
          <p:cNvPr id="22" name="矩形 21"/>
          <p:cNvSpPr/>
          <p:nvPr/>
        </p:nvSpPr>
        <p:spPr>
          <a:xfrm>
            <a:off x="722808" y="1750322"/>
            <a:ext cx="738407" cy="571500"/>
          </a:xfrm>
          <a:prstGeom prst="rect">
            <a:avLst/>
          </a:prstGeom>
          <a:solidFill>
            <a:srgbClr val="002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ECC99"/>
              </a:solidFill>
              <a:effectLst/>
              <a:uLnTx/>
              <a:uFillTx/>
              <a:latin typeface="方正北魏楷书繁体" panose="03000509000000000000" charset="-122"/>
              <a:ea typeface="方正北魏楷书繁体" panose="03000509000000000000" charset="-122"/>
              <a:cs typeface="+mn-cs"/>
            </a:endParaRPr>
          </a:p>
        </p:txBody>
      </p:sp>
      <p:sp>
        <p:nvSpPr>
          <p:cNvPr id="23" name="矩形 22"/>
          <p:cNvSpPr/>
          <p:nvPr/>
        </p:nvSpPr>
        <p:spPr>
          <a:xfrm>
            <a:off x="3885794" y="1750322"/>
            <a:ext cx="738407" cy="571500"/>
          </a:xfrm>
          <a:prstGeom prst="rect">
            <a:avLst/>
          </a:prstGeom>
          <a:solidFill>
            <a:srgbClr val="006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ECC99"/>
              </a:solidFill>
              <a:effectLst/>
              <a:uLnTx/>
              <a:uFillTx/>
              <a:latin typeface="方正北魏楷书繁体" panose="03000509000000000000" charset="-122"/>
              <a:ea typeface="方正北魏楷书繁体" panose="03000509000000000000" charset="-122"/>
              <a:cs typeface="+mn-cs"/>
            </a:endParaRPr>
          </a:p>
        </p:txBody>
      </p:sp>
      <p:pic>
        <p:nvPicPr>
          <p:cNvPr id="6" name="图片 5" descr="afsg"/>
          <p:cNvPicPr>
            <a:picLocks noChangeAspect="1"/>
          </p:cNvPicPr>
          <p:nvPr/>
        </p:nvPicPr>
        <p:blipFill>
          <a:blip r:embed="rId2"/>
          <a:srcRect r="-41" b="37349"/>
          <a:stretch>
            <a:fillRect/>
          </a:stretch>
        </p:blipFill>
        <p:spPr>
          <a:xfrm>
            <a:off x="5375088" y="348886"/>
            <a:ext cx="6701448" cy="2495858"/>
          </a:xfrm>
          <a:prstGeom prst="rect">
            <a:avLst/>
          </a:prstGeom>
        </p:spPr>
      </p:pic>
      <p:sp>
        <p:nvSpPr>
          <p:cNvPr id="2" name="文本框 1"/>
          <p:cNvSpPr txBox="1"/>
          <p:nvPr/>
        </p:nvSpPr>
        <p:spPr>
          <a:xfrm>
            <a:off x="228354" y="2460456"/>
            <a:ext cx="4740146" cy="400110"/>
          </a:xfrm>
          <a:prstGeom prst="rect">
            <a:avLst/>
          </a:prstGeom>
          <a:noFill/>
        </p:spPr>
        <p:txBody>
          <a:bodyPr wrap="square" rtlCol="0">
            <a:spAutoFit/>
          </a:bodyPr>
          <a:lstStyle/>
          <a:p>
            <a:pPr marL="0" marR="0" algn="just">
              <a:spcBef>
                <a:spcPts val="0"/>
              </a:spcBef>
              <a:spcAft>
                <a:spcPts val="0"/>
              </a:spcAft>
            </a:pPr>
            <a:r>
              <a:rPr lang="zh-CN" altLang="en-US"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劳动密集型企业碰上了人口红利的消失？</a:t>
            </a:r>
          </a:p>
        </p:txBody>
      </p:sp>
      <p:sp>
        <p:nvSpPr>
          <p:cNvPr id="3" name="文本框 2"/>
          <p:cNvSpPr txBox="1"/>
          <p:nvPr/>
        </p:nvSpPr>
        <p:spPr>
          <a:xfrm>
            <a:off x="172191" y="2919530"/>
            <a:ext cx="11162806" cy="369332"/>
          </a:xfrm>
          <a:prstGeom prst="rect">
            <a:avLst/>
          </a:prstGeom>
          <a:noFill/>
        </p:spPr>
        <p:txBody>
          <a:bodyPr wrap="square" rtlCol="0">
            <a:spAutoFit/>
          </a:bodyPr>
          <a:lstStyle/>
          <a:p>
            <a:pPr marL="0" marR="0" algn="just">
              <a:spcBef>
                <a:spcPts val="0"/>
              </a:spcBef>
              <a:spcAft>
                <a:spcPts val="0"/>
              </a:spcAft>
            </a:pPr>
            <a:r>
              <a:rPr lang="zh-CN" altLang="en-US"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这个管理模式在很长的一段时间内非常适合进城的农民工</a:t>
            </a:r>
            <a:r>
              <a:rPr lang="en-US" altLang="zh-CN"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压榨方式的管理能够让工人快速学会纪律。</a:t>
            </a:r>
          </a:p>
        </p:txBody>
      </p:sp>
      <p:sp>
        <p:nvSpPr>
          <p:cNvPr id="5" name="椭圆 4"/>
          <p:cNvSpPr/>
          <p:nvPr/>
        </p:nvSpPr>
        <p:spPr>
          <a:xfrm>
            <a:off x="1024832" y="3290281"/>
            <a:ext cx="1094105" cy="1222963"/>
          </a:xfrm>
          <a:prstGeom prst="ellipse">
            <a:avLst/>
          </a:prstGeom>
          <a:solidFill>
            <a:srgbClr val="002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ECC99"/>
                </a:solidFill>
                <a:latin typeface="方正北魏楷书繁体" panose="03000509000000000000" charset="-122"/>
                <a:ea typeface="方正北魏楷书繁体" panose="03000509000000000000" charset="-122"/>
                <a:cs typeface="方正北魏楷书繁体" panose="03000509000000000000" charset="-122"/>
              </a:rPr>
              <a:t>壹</a:t>
            </a:r>
            <a:endParaRPr lang="en-US" altLang="zh-CN" sz="2800" b="1" dirty="0">
              <a:solidFill>
                <a:srgbClr val="FECC99"/>
              </a:solidFill>
              <a:latin typeface="方正北魏楷书繁体" panose="03000509000000000000" charset="-122"/>
              <a:ea typeface="方正北魏楷书繁体" panose="03000509000000000000" charset="-122"/>
              <a:cs typeface="方正北魏楷书繁体" panose="03000509000000000000" charset="-122"/>
            </a:endParaRPr>
          </a:p>
        </p:txBody>
      </p:sp>
      <p:sp>
        <p:nvSpPr>
          <p:cNvPr id="7" name="弧形 6"/>
          <p:cNvSpPr/>
          <p:nvPr/>
        </p:nvSpPr>
        <p:spPr>
          <a:xfrm>
            <a:off x="1023562" y="3288861"/>
            <a:ext cx="1095375" cy="1224383"/>
          </a:xfrm>
          <a:prstGeom prst="arc">
            <a:avLst>
              <a:gd name="adj1" fmla="val 16200000"/>
              <a:gd name="adj2" fmla="val 9776303"/>
            </a:avLst>
          </a:prstGeom>
          <a:ln w="76200">
            <a:solidFill>
              <a:srgbClr val="FECC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ECC99"/>
              </a:solidFill>
              <a:latin typeface="方正北魏楷书繁体" panose="03000509000000000000" charset="-122"/>
              <a:ea typeface="方正北魏楷书繁体" panose="03000509000000000000" charset="-122"/>
            </a:endParaRPr>
          </a:p>
        </p:txBody>
      </p:sp>
      <p:sp>
        <p:nvSpPr>
          <p:cNvPr id="8" name="椭圆 7"/>
          <p:cNvSpPr/>
          <p:nvPr/>
        </p:nvSpPr>
        <p:spPr>
          <a:xfrm>
            <a:off x="956202" y="4828417"/>
            <a:ext cx="1094105" cy="1222963"/>
          </a:xfrm>
          <a:prstGeom prst="ellipse">
            <a:avLst/>
          </a:prstGeom>
          <a:solidFill>
            <a:srgbClr val="002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dirty="0">
              <a:solidFill>
                <a:srgbClr val="FECC99"/>
              </a:solidFill>
              <a:latin typeface="方正北魏楷书繁体" panose="03000509000000000000" charset="-122"/>
              <a:ea typeface="方正北魏楷书繁体" panose="03000509000000000000" charset="-122"/>
              <a:cs typeface="方正北魏楷书繁体" panose="03000509000000000000" charset="-122"/>
              <a:sym typeface="+mn-ea"/>
            </a:endParaRPr>
          </a:p>
          <a:p>
            <a:pPr algn="ctr"/>
            <a:r>
              <a:rPr lang="zh-CN" altLang="en-US" sz="2800" b="1" dirty="0">
                <a:solidFill>
                  <a:srgbClr val="FECC99"/>
                </a:solidFill>
                <a:latin typeface="方正北魏楷书繁体" panose="03000509000000000000" charset="-122"/>
                <a:ea typeface="方正北魏楷书繁体" panose="03000509000000000000" charset="-122"/>
                <a:cs typeface="方正北魏楷书繁体" panose="03000509000000000000" charset="-122"/>
                <a:sym typeface="+mn-ea"/>
              </a:rPr>
              <a:t>贰</a:t>
            </a:r>
            <a:endParaRPr lang="en-US" altLang="zh-CN" sz="2800" b="1" dirty="0">
              <a:solidFill>
                <a:srgbClr val="FECC99"/>
              </a:solidFill>
              <a:latin typeface="方正北魏楷书繁体" panose="03000509000000000000" charset="-122"/>
              <a:ea typeface="方正北魏楷书繁体" panose="03000509000000000000" charset="-122"/>
              <a:cs typeface="方正北魏楷书繁体" panose="03000509000000000000" charset="-122"/>
              <a:sym typeface="+mn-ea"/>
            </a:endParaRPr>
          </a:p>
        </p:txBody>
      </p:sp>
      <p:sp>
        <p:nvSpPr>
          <p:cNvPr id="9" name="弧形 8"/>
          <p:cNvSpPr/>
          <p:nvPr/>
        </p:nvSpPr>
        <p:spPr>
          <a:xfrm>
            <a:off x="965092" y="4826997"/>
            <a:ext cx="1095375" cy="1224383"/>
          </a:xfrm>
          <a:prstGeom prst="arc">
            <a:avLst>
              <a:gd name="adj1" fmla="val 16200000"/>
              <a:gd name="adj2" fmla="val 6401779"/>
            </a:avLst>
          </a:prstGeom>
          <a:noFill/>
          <a:ln w="76200">
            <a:solidFill>
              <a:srgbClr val="FECC99"/>
            </a:solidFill>
          </a:ln>
          <a:extLst>
            <a:ext uri="{909E8E84-426E-40DD-AFC4-6F175D3DCCD1}">
              <a14:hiddenFill xmlns:a14="http://schemas.microsoft.com/office/drawing/2010/main">
                <a:solidFill>
                  <a:srgbClr val="425B6D"/>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ECC99"/>
              </a:solidFill>
              <a:latin typeface="方正北魏楷书繁体" panose="03000509000000000000" charset="-122"/>
              <a:ea typeface="方正北魏楷书繁体" panose="03000509000000000000" charset="-122"/>
            </a:endParaRPr>
          </a:p>
        </p:txBody>
      </p:sp>
      <p:grpSp>
        <p:nvGrpSpPr>
          <p:cNvPr id="10" name="组合 9"/>
          <p:cNvGrpSpPr/>
          <p:nvPr/>
        </p:nvGrpSpPr>
        <p:grpSpPr>
          <a:xfrm>
            <a:off x="2223712" y="3393201"/>
            <a:ext cx="7052310" cy="1134240"/>
            <a:chOff x="5297" y="2445"/>
            <a:chExt cx="11106" cy="1598"/>
          </a:xfrm>
        </p:grpSpPr>
        <p:sp>
          <p:nvSpPr>
            <p:cNvPr id="14" name="文本框 13"/>
            <p:cNvSpPr txBox="1"/>
            <p:nvPr/>
          </p:nvSpPr>
          <p:spPr>
            <a:xfrm>
              <a:off x="5297" y="3523"/>
              <a:ext cx="6588" cy="520"/>
            </a:xfrm>
            <a:prstGeom prst="rect">
              <a:avLst/>
            </a:prstGeom>
            <a:noFill/>
          </p:spPr>
          <p:txBody>
            <a:bodyPr wrap="square" rtlCol="0" anchor="t">
              <a:spAutoFit/>
            </a:bodyPr>
            <a:lstStyle/>
            <a:p>
              <a:pPr algn="l"/>
              <a:endParaRPr lang="en-US" altLang="zh-CN" dirty="0">
                <a:solidFill>
                  <a:srgbClr val="FECC99"/>
                </a:solidFill>
                <a:latin typeface="方正北魏楷书繁体" panose="03000509000000000000" charset="-122"/>
                <a:ea typeface="方正北魏楷书繁体" panose="03000509000000000000" charset="-122"/>
                <a:cs typeface="Arial" panose="020B0604020202020204" pitchFamily="34" charset="0"/>
                <a:sym typeface="+mn-ea"/>
              </a:endParaRPr>
            </a:p>
          </p:txBody>
        </p:sp>
        <p:sp>
          <p:nvSpPr>
            <p:cNvPr id="16" name="文本框 15"/>
            <p:cNvSpPr txBox="1"/>
            <p:nvPr/>
          </p:nvSpPr>
          <p:spPr>
            <a:xfrm>
              <a:off x="5449" y="2445"/>
              <a:ext cx="10954" cy="1171"/>
            </a:xfrm>
            <a:prstGeom prst="rect">
              <a:avLst/>
            </a:prstGeom>
            <a:noFill/>
          </p:spPr>
          <p:txBody>
            <a:bodyPr wrap="none" rtlCol="0" anchor="t">
              <a:spAutoFit/>
            </a:bodyPr>
            <a:lstStyle/>
            <a:p>
              <a:pPr algn="ctr"/>
              <a:r>
                <a:rPr lang="zh-CN" altLang="en-US" sz="2400" dirty="0">
                  <a:solidFill>
                    <a:srgbClr val="FECC99"/>
                  </a:solidFill>
                  <a:latin typeface="方正北魏楷书繁体" panose="03000509000000000000" charset="-122"/>
                  <a:ea typeface="方正北魏楷书繁体" panose="03000509000000000000" charset="-122"/>
                  <a:sym typeface="+mn-ea"/>
                </a:rPr>
                <a:t>新一代具有自由思想的年轻人已成为工厂生产主体</a:t>
              </a:r>
              <a:endParaRPr lang="en-US" altLang="zh-CN" sz="2400" dirty="0">
                <a:solidFill>
                  <a:srgbClr val="FECC99"/>
                </a:solidFill>
                <a:latin typeface="方正北魏楷书繁体" panose="03000509000000000000" charset="-122"/>
                <a:ea typeface="方正北魏楷书繁体" panose="03000509000000000000" charset="-122"/>
                <a:sym typeface="+mn-ea"/>
              </a:endParaRPr>
            </a:p>
            <a:p>
              <a:pPr algn="just"/>
              <a:r>
                <a:rPr lang="zh-CN" altLang="en-US" sz="2400" dirty="0">
                  <a:solidFill>
                    <a:srgbClr val="FECC99"/>
                  </a:solidFill>
                  <a:latin typeface="方正北魏楷书繁体" panose="03000509000000000000" charset="-122"/>
                  <a:ea typeface="方正北魏楷书繁体" panose="03000509000000000000" charset="-122"/>
                  <a:sym typeface="+mn-ea"/>
                </a:rPr>
                <a:t>相较于老一辈人他们更热衷于自由的工作方式</a:t>
              </a:r>
              <a:endParaRPr lang="en-US" altLang="zh-CN" sz="2400" dirty="0">
                <a:solidFill>
                  <a:srgbClr val="FECC99"/>
                </a:solidFill>
                <a:latin typeface="方正北魏楷书繁体" panose="03000509000000000000" charset="-122"/>
                <a:ea typeface="方正北魏楷书繁体" panose="03000509000000000000" charset="-122"/>
                <a:sym typeface="+mn-ea"/>
              </a:endParaRPr>
            </a:p>
          </p:txBody>
        </p:sp>
      </p:grpSp>
      <p:sp>
        <p:nvSpPr>
          <p:cNvPr id="13" name="文本框 12"/>
          <p:cNvSpPr txBox="1"/>
          <p:nvPr/>
        </p:nvSpPr>
        <p:spPr>
          <a:xfrm>
            <a:off x="2223712" y="4943384"/>
            <a:ext cx="10030278" cy="1107996"/>
          </a:xfrm>
          <a:prstGeom prst="rect">
            <a:avLst/>
          </a:prstGeom>
          <a:noFill/>
        </p:spPr>
        <p:txBody>
          <a:bodyPr wrap="square" rtlCol="0" anchor="t">
            <a:spAutoFit/>
          </a:bodyPr>
          <a:lstStyle/>
          <a:p>
            <a:pPr algn="just"/>
            <a:r>
              <a:rPr lang="zh-CN" altLang="en-US" sz="2400" dirty="0">
                <a:solidFill>
                  <a:srgbClr val="FECC99"/>
                </a:solidFill>
                <a:ea typeface="方正北魏楷书繁体" panose="03000509000000000000" charset="-122"/>
              </a:rPr>
              <a:t>在公司成长到业务饱和阶段</a:t>
            </a:r>
            <a:r>
              <a:rPr lang="en-US" altLang="zh-CN" sz="2400" dirty="0">
                <a:solidFill>
                  <a:srgbClr val="FECC99"/>
                </a:solidFill>
                <a:ea typeface="方正北魏楷书繁体" panose="03000509000000000000" charset="-122"/>
              </a:rPr>
              <a:t>,</a:t>
            </a:r>
          </a:p>
          <a:p>
            <a:pPr algn="just"/>
            <a:r>
              <a:rPr lang="zh-CN" altLang="en-US" sz="2400" dirty="0">
                <a:solidFill>
                  <a:srgbClr val="FECC99"/>
                </a:solidFill>
                <a:ea typeface="方正北魏楷书繁体" panose="03000509000000000000" charset="-122"/>
              </a:rPr>
              <a:t>需要的是可以引导公司发展、创新产品、找到新的业绩增长点的科技人才</a:t>
            </a:r>
          </a:p>
          <a:p>
            <a:pPr algn="just"/>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ppt_x"/>
                                          </p:val>
                                        </p:tav>
                                        <p:tav tm="100000">
                                          <p:val>
                                            <p:strVal val="#ppt_x"/>
                                          </p:val>
                                        </p:tav>
                                      </p:tavLst>
                                    </p:anim>
                                    <p:anim calcmode="lin" valueType="num">
                                      <p:cBhvr additive="base">
                                        <p:cTn id="4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4" name="图片 3" descr="afsg"/>
          <p:cNvPicPr>
            <a:picLocks noChangeAspect="1"/>
          </p:cNvPicPr>
          <p:nvPr/>
        </p:nvPicPr>
        <p:blipFill>
          <a:blip r:embed="rId2"/>
          <a:srcRect t="31810" r="-41" b="37349"/>
          <a:stretch>
            <a:fillRect/>
          </a:stretch>
        </p:blipFill>
        <p:spPr>
          <a:xfrm>
            <a:off x="886460" y="5584190"/>
            <a:ext cx="10835005" cy="1273810"/>
          </a:xfrm>
          <a:prstGeom prst="rect">
            <a:avLst/>
          </a:prstGeom>
        </p:spPr>
      </p:pic>
      <p:sp>
        <p:nvSpPr>
          <p:cNvPr id="5" name="文本框 4"/>
          <p:cNvSpPr txBox="1"/>
          <p:nvPr/>
        </p:nvSpPr>
        <p:spPr>
          <a:xfrm>
            <a:off x="1816924" y="302821"/>
            <a:ext cx="8668987" cy="1015663"/>
          </a:xfrm>
          <a:prstGeom prst="rect">
            <a:avLst/>
          </a:prstGeom>
          <a:noFill/>
        </p:spPr>
        <p:txBody>
          <a:bodyPr wrap="square" rtlCol="0">
            <a:spAutoFit/>
          </a:bodyPr>
          <a:lstStyle/>
          <a:p>
            <a:pPr marL="0" marR="0" algn="just">
              <a:spcBef>
                <a:spcPts val="0"/>
              </a:spcBef>
              <a:spcAft>
                <a:spcPts val="0"/>
              </a:spcAft>
            </a:pPr>
            <a:r>
              <a:rPr lang="zh-CN" altLang="en-US"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从当前社会环境出发</a:t>
            </a:r>
            <a:r>
              <a:rPr lang="en-US" altLang="zh-CN"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这个公司在过去屡试不爽的准军事化的经营管理模式</a:t>
            </a:r>
            <a:r>
              <a:rPr lang="en-US" altLang="zh-CN"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在提倡企业文化、人性自由、科学创新的当下显然已不适用，因此</a:t>
            </a:r>
            <a:r>
              <a:rPr lang="zh-CN" altLang="en-US" sz="2000" b="1" kern="100" dirty="0">
                <a:solidFill>
                  <a:srgbClr val="FF0000"/>
                </a:solidFill>
                <a:effectLst/>
                <a:highlight>
                  <a:srgbClr val="FFFF00"/>
                </a:highlight>
                <a:latin typeface="宋体" panose="02010600030101010101" pitchFamily="2" charset="-122"/>
                <a:ea typeface="宋体" panose="02010600030101010101" pitchFamily="2" charset="-122"/>
                <a:cs typeface="Times New Roman" panose="02020603050405020304" pitchFamily="18" charset="0"/>
              </a:rPr>
              <a:t>根据管理环境的变化做出相对的调整</a:t>
            </a:r>
            <a:r>
              <a:rPr lang="zh-CN" altLang="en-US"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是极有必要的</a:t>
            </a:r>
            <a:r>
              <a:rPr lang="en-US" altLang="zh-CN"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这也就涉及到了另一个管理思想：</a:t>
            </a:r>
          </a:p>
        </p:txBody>
      </p:sp>
      <p:sp>
        <p:nvSpPr>
          <p:cNvPr id="7" name="文本框 6"/>
          <p:cNvSpPr txBox="1"/>
          <p:nvPr/>
        </p:nvSpPr>
        <p:spPr>
          <a:xfrm>
            <a:off x="2571006" y="1100213"/>
            <a:ext cx="6751123" cy="1569660"/>
          </a:xfrm>
          <a:prstGeom prst="rect">
            <a:avLst/>
          </a:prstGeom>
          <a:noFill/>
        </p:spPr>
        <p:txBody>
          <a:bodyPr wrap="square" rtlCol="0">
            <a:spAutoFit/>
          </a:bodyPr>
          <a:lstStyle/>
          <a:p>
            <a:r>
              <a:rPr lang="zh-CN" altLang="en-US" sz="3200" b="1" dirty="0">
                <a:solidFill>
                  <a:srgbClr val="FF0000"/>
                </a:solidFill>
                <a:latin typeface="隶书" panose="02010509060101010101" pitchFamily="49" charset="-122"/>
                <a:ea typeface="隶书" panose="02010509060101010101" pitchFamily="49" charset="-122"/>
              </a:rPr>
              <a:t>    </a:t>
            </a:r>
            <a:r>
              <a:rPr lang="zh-CN" altLang="en-US" sz="9600" b="1" dirty="0">
                <a:solidFill>
                  <a:srgbClr val="FF0000"/>
                </a:solidFill>
                <a:latin typeface="隶书" panose="02010509060101010101" pitchFamily="49" charset="-122"/>
                <a:ea typeface="隶书" panose="02010509060101010101" pitchFamily="49" charset="-122"/>
              </a:rPr>
              <a:t>权变管理</a:t>
            </a:r>
            <a:endParaRPr lang="zh-CN" altLang="en-US" sz="3200" b="1" dirty="0">
              <a:solidFill>
                <a:srgbClr val="FF0000"/>
              </a:solidFill>
              <a:latin typeface="隶书" panose="02010509060101010101" pitchFamily="49" charset="-122"/>
              <a:ea typeface="隶书" panose="02010509060101010101" pitchFamily="49" charset="-122"/>
            </a:endParaRPr>
          </a:p>
        </p:txBody>
      </p:sp>
      <p:sp>
        <p:nvSpPr>
          <p:cNvPr id="8" name="文本框 7"/>
          <p:cNvSpPr txBox="1"/>
          <p:nvPr/>
        </p:nvSpPr>
        <p:spPr>
          <a:xfrm>
            <a:off x="795646" y="2640490"/>
            <a:ext cx="2042556" cy="923330"/>
          </a:xfrm>
          <a:prstGeom prst="rect">
            <a:avLst/>
          </a:prstGeom>
          <a:noFill/>
        </p:spPr>
        <p:txBody>
          <a:bodyPr wrap="square" rtlCol="0">
            <a:spAutoFit/>
          </a:bodyPr>
          <a:lstStyle/>
          <a:p>
            <a:r>
              <a:rPr lang="zh-CN" altLang="en-US" sz="1800" kern="100" dirty="0">
                <a:solidFill>
                  <a:srgbClr val="FFFF00"/>
                </a:solidFill>
                <a:effectLst/>
                <a:latin typeface="等线" panose="02010600030101010101" pitchFamily="2" charset="-122"/>
                <a:ea typeface="等线" panose="02010600030101010101" pitchFamily="2" charset="-122"/>
                <a:cs typeface="Times New Roman" panose="02020603050405020304" pitchFamily="18" charset="0"/>
              </a:rPr>
              <a:t>一句话阐述</a:t>
            </a:r>
            <a:endParaRPr lang="en-US" altLang="zh-CN" sz="1800" kern="100" dirty="0">
              <a:solidFill>
                <a:srgbClr val="FFFF00"/>
              </a:solidFill>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100" dirty="0">
                <a:solidFill>
                  <a:srgbClr val="FFFF00"/>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kern="100" dirty="0">
                <a:solidFill>
                  <a:srgbClr val="FFFF00"/>
                </a:solidFill>
                <a:effectLst/>
                <a:latin typeface="等线" panose="02010600030101010101" pitchFamily="2" charset="-122"/>
                <a:ea typeface="等线" panose="02010600030101010101" pitchFamily="2" charset="-122"/>
                <a:cs typeface="Times New Roman" panose="02020603050405020304" pitchFamily="18" charset="0"/>
              </a:rPr>
              <a:t>权变管理</a:t>
            </a:r>
            <a:r>
              <a:rPr lang="en-US" altLang="zh-CN" sz="1800" kern="100" dirty="0">
                <a:solidFill>
                  <a:srgbClr val="FFFF00"/>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kern="100" dirty="0">
                <a:solidFill>
                  <a:srgbClr val="FFFF00"/>
                </a:solidFill>
                <a:effectLst/>
                <a:latin typeface="等线" panose="02010600030101010101" pitchFamily="2" charset="-122"/>
                <a:ea typeface="等线" panose="02010600030101010101" pitchFamily="2" charset="-122"/>
                <a:cs typeface="Times New Roman" panose="02020603050405020304" pitchFamily="18" charset="0"/>
              </a:rPr>
              <a:t>的核心：</a:t>
            </a:r>
          </a:p>
          <a:p>
            <a:endParaRPr lang="zh-CN" altLang="en-US" dirty="0"/>
          </a:p>
        </p:txBody>
      </p:sp>
      <p:sp>
        <p:nvSpPr>
          <p:cNvPr id="9" name="文本框 8"/>
          <p:cNvSpPr txBox="1"/>
          <p:nvPr/>
        </p:nvSpPr>
        <p:spPr>
          <a:xfrm>
            <a:off x="3259776" y="2725387"/>
            <a:ext cx="7570519" cy="584775"/>
          </a:xfrm>
          <a:prstGeom prst="rect">
            <a:avLst/>
          </a:prstGeom>
          <a:noFill/>
        </p:spPr>
        <p:txBody>
          <a:bodyPr wrap="square" rtlCol="0">
            <a:spAutoFit/>
          </a:bodyPr>
          <a:lstStyle/>
          <a:p>
            <a:r>
              <a:rPr lang="zh-CN" altLang="en-US" sz="3200" kern="100" dirty="0">
                <a:solidFill>
                  <a:srgbClr val="FF0000"/>
                </a:solidFill>
                <a:effectLst/>
                <a:highlight>
                  <a:srgbClr val="FFFF00"/>
                </a:highlight>
                <a:latin typeface="华文行楷" panose="02010800040101010101" pitchFamily="2" charset="-122"/>
                <a:ea typeface="华文行楷" panose="02010800040101010101" pitchFamily="2" charset="-122"/>
                <a:cs typeface="Times New Roman" panose="02020603050405020304" pitchFamily="18" charset="0"/>
              </a:rPr>
              <a:t>没有绝对最好的东西</a:t>
            </a:r>
            <a:r>
              <a:rPr lang="en-US" altLang="zh-CN" sz="3200" kern="100" dirty="0">
                <a:solidFill>
                  <a:srgbClr val="FF0000"/>
                </a:solidFill>
                <a:effectLst/>
                <a:highlight>
                  <a:srgbClr val="FFFF00"/>
                </a:highlight>
                <a:latin typeface="华文行楷" panose="02010800040101010101" pitchFamily="2" charset="-122"/>
                <a:ea typeface="华文行楷" panose="02010800040101010101" pitchFamily="2" charset="-122"/>
                <a:cs typeface="Times New Roman" panose="02020603050405020304" pitchFamily="18" charset="0"/>
              </a:rPr>
              <a:t>,</a:t>
            </a:r>
            <a:r>
              <a:rPr lang="zh-CN" altLang="en-US" sz="3200" kern="100" dirty="0">
                <a:solidFill>
                  <a:srgbClr val="FF0000"/>
                </a:solidFill>
                <a:effectLst/>
                <a:highlight>
                  <a:srgbClr val="FFFF00"/>
                </a:highlight>
                <a:latin typeface="华文行楷" panose="02010800040101010101" pitchFamily="2" charset="-122"/>
                <a:ea typeface="华文行楷" panose="02010800040101010101" pitchFamily="2" charset="-122"/>
                <a:cs typeface="Times New Roman" panose="02020603050405020304" pitchFamily="18" charset="0"/>
              </a:rPr>
              <a:t>一切</a:t>
            </a:r>
            <a:r>
              <a:rPr lang="zh-CN" altLang="en-US" sz="3200" b="1" i="1" kern="100" dirty="0">
                <a:solidFill>
                  <a:srgbClr val="FF0000"/>
                </a:solidFill>
                <a:effectLst/>
                <a:highlight>
                  <a:srgbClr val="FFFF00"/>
                </a:highlight>
                <a:latin typeface="华文行楷" panose="02010800040101010101" pitchFamily="2" charset="-122"/>
                <a:ea typeface="华文行楷" panose="02010800040101010101" pitchFamily="2" charset="-122"/>
                <a:cs typeface="Times New Roman" panose="02020603050405020304" pitchFamily="18" charset="0"/>
              </a:rPr>
              <a:t>随条件而定。</a:t>
            </a:r>
          </a:p>
        </p:txBody>
      </p:sp>
      <p:sp>
        <p:nvSpPr>
          <p:cNvPr id="10" name="文本框 9"/>
          <p:cNvSpPr txBox="1"/>
          <p:nvPr/>
        </p:nvSpPr>
        <p:spPr>
          <a:xfrm>
            <a:off x="795646" y="3467265"/>
            <a:ext cx="10925299" cy="2246769"/>
          </a:xfrm>
          <a:prstGeom prst="rect">
            <a:avLst/>
          </a:prstGeom>
          <a:noFill/>
        </p:spPr>
        <p:txBody>
          <a:bodyPr wrap="square" rtlCol="0">
            <a:spAutoFit/>
          </a:bodyPr>
          <a:lstStyle/>
          <a:p>
            <a:r>
              <a:rPr lang="zh-CN" altLang="en-US"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权变管理思想相信</a:t>
            </a:r>
            <a:r>
              <a:rPr lang="en-US" altLang="zh-CN"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并不存在一种适用于任何情况的通行的管理工作原则和方法</a:t>
            </a:r>
            <a:r>
              <a:rPr lang="en-US" altLang="zh-CN"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因为管理者们只能依照各种具体的情况行为实行具体的管理方式。企业管理的主要任务是通过研究机构外的经营环境和企业内在的影响</a:t>
            </a:r>
            <a:r>
              <a:rPr lang="en-US" altLang="zh-CN"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并弄清这些影响间的相互关联以及变化</a:t>
            </a:r>
            <a:r>
              <a:rPr lang="en-US" altLang="zh-CN"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以便确定采取何种最合适的管理模式和方法。它还强调</a:t>
            </a:r>
            <a:r>
              <a:rPr lang="en-US" altLang="zh-CN"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在企业管理工作中要面对机构所在区域的内部条件随机适应</a:t>
            </a:r>
            <a:r>
              <a:rPr lang="en-US" altLang="zh-CN"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并依据不同地区的情况寻找不同地区最适合的模式、实施方案或解决办法</a:t>
            </a:r>
            <a:r>
              <a:rPr lang="en-US" altLang="zh-CN"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相应的调整组织架构、领导方式和管理机制。如果富士康能够采用权变管理的方法论</a:t>
            </a:r>
            <a:r>
              <a:rPr lang="en-US" altLang="zh-CN"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2000" b="1" kern="1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那么想必当下的众多问题也会迎刃而解。</a:t>
            </a:r>
          </a:p>
          <a:p>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fade">
                                      <p:cBhvr>
                                        <p:cTn id="24" dur="1000"/>
                                        <p:tgtEl>
                                          <p:spTgt spid="10">
                                            <p:txEl>
                                              <p:pRg st="0" end="0"/>
                                            </p:txEl>
                                          </p:spTgt>
                                        </p:tgtEl>
                                      </p:cBhvr>
                                    </p:animEffect>
                                    <p:anim calcmode="lin" valueType="num">
                                      <p:cBhvr>
                                        <p:cTn id="2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dlYzBkOTEwNmRkZWI1ODY1ZjkyNjdiOGQzZTkyMm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629</Words>
  <Application>Microsoft Office PowerPoint</Application>
  <PresentationFormat>宽屏</PresentationFormat>
  <Paragraphs>30</Paragraphs>
  <Slides>5</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vt:i4>
      </vt:variant>
    </vt:vector>
  </HeadingPairs>
  <TitlesOfParts>
    <vt:vector size="19" baseType="lpstr">
      <vt:lpstr>等线</vt:lpstr>
      <vt:lpstr>方正北魏楷书繁体</vt:lpstr>
      <vt:lpstr>方正幼线简体</vt:lpstr>
      <vt:lpstr>黑体</vt:lpstr>
      <vt:lpstr>华文隶书</vt:lpstr>
      <vt:lpstr>华文新魏</vt:lpstr>
      <vt:lpstr>华文行楷</vt:lpstr>
      <vt:lpstr>楷体</vt:lpstr>
      <vt:lpstr>隶书</vt:lpstr>
      <vt:lpstr>宋体</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M16526</dc:creator>
  <cp:lastModifiedBy>M16526</cp:lastModifiedBy>
  <cp:revision>7</cp:revision>
  <dcterms:created xsi:type="dcterms:W3CDTF">2022-12-21T12:45:00Z</dcterms:created>
  <dcterms:modified xsi:type="dcterms:W3CDTF">2022-12-21T14:34:18Z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A9175FD221054C2DA4C6A5B0097641B3</vt:lpwstr>
  </property>
  <property fmtid="{D5CDD505-2E9C-101B-9397-08002B2CF9AE}" pid="3" name="KSOProductBuildVer">
    <vt:lpwstr>2052-11.1.0.12980</vt:lpwstr>
  </property>
</Properties>
</file>